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7" r:id="rId3"/>
    <p:sldId id="289" r:id="rId4"/>
    <p:sldId id="290" r:id="rId5"/>
    <p:sldId id="291" r:id="rId6"/>
    <p:sldId id="258" r:id="rId7"/>
    <p:sldId id="288" r:id="rId8"/>
    <p:sldId id="285" r:id="rId9"/>
    <p:sldId id="265" r:id="rId10"/>
    <p:sldId id="264" r:id="rId11"/>
    <p:sldId id="25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333FF"/>
    <a:srgbClr val="CC00CC"/>
    <a:srgbClr val="FFCCFF"/>
    <a:srgbClr val="9900CC"/>
    <a:srgbClr val="FF99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87" d="100"/>
          <a:sy n="87" d="100"/>
        </p:scale>
        <p:origin x="43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ECA2CF3-161D-4290-9691-8A065EC2791C}" type="datetimeFigureOut">
              <a:rPr lang="en-US" smtClean="0"/>
              <a:t>24/11/2022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802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CA2CF3-161D-4290-9691-8A065EC2791C}" type="datetimeFigureOut">
              <a:rPr lang="en-US" smtClean="0"/>
              <a:t>24/11/2022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6310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CA2CF3-161D-4290-9691-8A065EC2791C}" type="datetimeFigureOut">
              <a:rPr lang="en-US" smtClean="0"/>
              <a:t>24/11/2022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939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CA2CF3-161D-4290-9691-8A065EC2791C}" type="datetimeFigureOut">
              <a:rPr lang="en-US" smtClean="0"/>
              <a:t>24/11/2022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01097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CA2CF3-161D-4290-9691-8A065EC2791C}" type="datetimeFigureOut">
              <a:rPr lang="en-US" smtClean="0"/>
              <a:t>24/11/2022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74831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CA2CF3-161D-4290-9691-8A065EC2791C}" type="datetimeFigureOut">
              <a:rPr lang="en-US" smtClean="0"/>
              <a:t>24/11/2022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9584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CA2CF3-161D-4290-9691-8A065EC2791C}" type="datetimeFigureOut">
              <a:rPr lang="en-US" smtClean="0"/>
              <a:t>24/11/2022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1868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CA2CF3-161D-4290-9691-8A065EC2791C}" type="datetimeFigureOut">
              <a:rPr lang="en-US" smtClean="0"/>
              <a:t>24/11/2022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65898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A2CF3-161D-4290-9691-8A065EC2791C}" type="datetimeFigureOut">
              <a:rPr lang="en-US" smtClean="0"/>
              <a:t>24/11/2022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192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24/11/2022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1658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24/11/2022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5037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A2CF3-161D-4290-9691-8A065EC2791C}" type="datetimeFigureOut">
              <a:rPr lang="en-US" smtClean="0"/>
              <a:t>24/11/2022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DA1D9-76DF-4E13-9ADB-F9C797BBD937}" type="slidenum">
              <a:rPr lang="en-US" smtClean="0"/>
              <a:t>‹#›</a:t>
            </a:fld>
            <a:endParaRPr lang="en-US"/>
          </a:p>
        </p:txBody>
      </p:sp>
    </p:spTree>
    <p:extLst>
      <p:ext uri="{BB962C8B-B14F-4D97-AF65-F5344CB8AC3E}">
        <p14:creationId xmlns:p14="http://schemas.microsoft.com/office/powerpoint/2010/main" val="3716558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1196788" y="1223682"/>
            <a:ext cx="9493624" cy="3630708"/>
          </a:xfrm>
          <a:prstGeom prst="cloud">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en-US" sz="3200" dirty="0" err="1">
                <a:solidFill>
                  <a:srgbClr val="3333CC"/>
                </a:solidFill>
                <a:latin typeface="Arial" panose="020B0604020202020204" pitchFamily="34" charset="0"/>
                <a:cs typeface="Arial" panose="020B0604020202020204" pitchFamily="34" charset="0"/>
              </a:rPr>
              <a:t>Để</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luyện</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gõ</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phím</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nhanh</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và</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đúng</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cách</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các</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em</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có</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thể</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sử</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dụng</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những</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phần</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mềm</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nào</a:t>
            </a:r>
            <a:r>
              <a:rPr lang="en-US" sz="3200" dirty="0">
                <a:solidFill>
                  <a:srgbClr val="3333CC"/>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0940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0315" t="2710" r="18621" b="-1"/>
          <a:stretch/>
        </p:blipFill>
        <p:spPr>
          <a:xfrm>
            <a:off x="701412" y="2127531"/>
            <a:ext cx="2552130" cy="3401331"/>
          </a:xfrm>
          <a:prstGeom prst="rect">
            <a:avLst/>
          </a:prstGeom>
        </p:spPr>
      </p:pic>
      <p:sp>
        <p:nvSpPr>
          <p:cNvPr id="8" name="Horizontal Scroll 7"/>
          <p:cNvSpPr/>
          <p:nvPr/>
        </p:nvSpPr>
        <p:spPr>
          <a:xfrm>
            <a:off x="3253542" y="1924334"/>
            <a:ext cx="7808158" cy="2888966"/>
          </a:xfrm>
          <a:prstGeom prst="horizontalScroll">
            <a:avLst/>
          </a:prstGeom>
          <a:solidFill>
            <a:srgbClr val="3333C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8" algn="just">
              <a:lnSpc>
                <a:spcPct val="130000"/>
              </a:lnSpc>
            </a:pPr>
            <a:r>
              <a:rPr lang="en-US" sz="2800" dirty="0" err="1">
                <a:latin typeface="Arial" panose="020B0604020202020204" pitchFamily="34" charset="0"/>
                <a:cs typeface="Arial" panose="020B0604020202020204" pitchFamily="34" charset="0"/>
              </a:rPr>
              <a:t>Sử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dụng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phần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mềm</a:t>
            </a:r>
            <a:r>
              <a:rPr lang="en-US" sz="2800" dirty="0">
                <a:latin typeface="Arial" panose="020B0604020202020204" pitchFamily="34" charset="0"/>
                <a:cs typeface="Arial" panose="020B0604020202020204" pitchFamily="34" charset="0"/>
              </a:rPr>
              <a:t> Notepad </a:t>
            </a:r>
            <a:r>
              <a:rPr lang="en-US" sz="2800" dirty="0" err="1">
                <a:latin typeface="Arial" panose="020B0604020202020204" pitchFamily="34" charset="0"/>
                <a:cs typeface="Arial" panose="020B0604020202020204" pitchFamily="34" charset="0"/>
              </a:rPr>
              <a:t>giúp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làm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quen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với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việc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gõ</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văn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bản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nhanh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đúng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định</a:t>
            </a:r>
            <a:r>
              <a:rPr lang="en-US" sz="2800" dirty="0">
                <a:latin typeface="Arial" panose="020B0604020202020204" pitchFamily="34" charset="0"/>
                <a:cs typeface="Arial" panose="020B0604020202020204" pitchFamily="34" charset="0"/>
              </a:rPr>
              <a:t>.</a:t>
            </a:r>
            <a:endParaRPr lang="en-US" sz="2600" b="1" dirty="0">
              <a:latin typeface="Arial" panose="020B0604020202020204" pitchFamily="34" charset="0"/>
              <a:cs typeface="Arial" panose="020B0604020202020204" pitchFamily="34" charset="0"/>
            </a:endParaRPr>
          </a:p>
        </p:txBody>
      </p:sp>
      <p:sp>
        <p:nvSpPr>
          <p:cNvPr id="9" name="Oval 8"/>
          <p:cNvSpPr/>
          <p:nvPr/>
        </p:nvSpPr>
        <p:spPr>
          <a:xfrm>
            <a:off x="2803165" y="2265529"/>
            <a:ext cx="354842" cy="341193"/>
          </a:xfrm>
          <a:prstGeom prst="ellipse">
            <a:avLst/>
          </a:prstGeom>
          <a:solidFill>
            <a:srgbClr val="3333C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516563" y="2538484"/>
            <a:ext cx="259307" cy="266130"/>
          </a:xfrm>
          <a:prstGeom prst="ellipse">
            <a:avLst/>
          </a:prstGeom>
          <a:solidFill>
            <a:srgbClr val="3333C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502727" y="460627"/>
            <a:ext cx="3186545" cy="74814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Arial" panose="020B0604020202020204" pitchFamily="34" charset="0"/>
                <a:cs typeface="Arial" panose="020B0604020202020204" pitchFamily="34" charset="0"/>
              </a:rPr>
              <a:t>GHI  NHỚ</a:t>
            </a:r>
          </a:p>
        </p:txBody>
      </p:sp>
    </p:spTree>
    <p:extLst>
      <p:ext uri="{BB962C8B-B14F-4D97-AF65-F5344CB8AC3E}">
        <p14:creationId xmlns:p14="http://schemas.microsoft.com/office/powerpoint/2010/main" val="1496213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05E2FA4-701D-4C92-898E-7EE4AF07FEBA}"/>
              </a:ext>
            </a:extLst>
          </p:cNvPr>
          <p:cNvSpPr txBox="1"/>
          <p:nvPr/>
        </p:nvSpPr>
        <p:spPr>
          <a:xfrm>
            <a:off x="3360800" y="2557319"/>
            <a:ext cx="5145960" cy="1865126"/>
          </a:xfrm>
          <a:prstGeom prst="rect">
            <a:avLst/>
          </a:prstGeom>
          <a:noFill/>
          <a:ln>
            <a:noFill/>
          </a:ln>
        </p:spPr>
        <p:txBody>
          <a:bodyPr wrap="none" rtlCol="0">
            <a:spAutoFit/>
          </a:bodyPr>
          <a:lstStyle/>
          <a:p>
            <a:pPr algn="ctr">
              <a:lnSpc>
                <a:spcPct val="120000"/>
              </a:lnSpc>
            </a:pPr>
            <a:r>
              <a:rPr lang="vi-VN" sz="4800" b="1" dirty="0">
                <a:ln w="28575">
                  <a:solidFill>
                    <a:schemeClr val="bg1"/>
                  </a:solidFill>
                </a:ln>
                <a:solidFill>
                  <a:srgbClr val="3333CC"/>
                </a:solidFill>
                <a:latin typeface="Tahoma" panose="020B0604030504040204" pitchFamily="34" charset="0"/>
                <a:ea typeface="Tahoma" panose="020B0604030504040204" pitchFamily="34" charset="0"/>
                <a:cs typeface="Tahoma" panose="020B0604030504040204" pitchFamily="34" charset="0"/>
              </a:rPr>
              <a:t>CHÀO TẠM BIỆT</a:t>
            </a:r>
          </a:p>
          <a:p>
            <a:pPr algn="ctr">
              <a:lnSpc>
                <a:spcPct val="120000"/>
              </a:lnSpc>
            </a:pPr>
            <a:r>
              <a:rPr lang="vi-VN" sz="4800" b="1" dirty="0">
                <a:ln w="28575">
                  <a:solidFill>
                    <a:schemeClr val="bg1"/>
                  </a:solidFill>
                </a:ln>
                <a:solidFill>
                  <a:srgbClr val="3333CC"/>
                </a:solidFill>
                <a:latin typeface="Tahoma" panose="020B0604030504040204" pitchFamily="34" charset="0"/>
                <a:ea typeface="Tahoma" panose="020B0604030504040204" pitchFamily="34" charset="0"/>
                <a:cs typeface="Tahoma" panose="020B0604030504040204" pitchFamily="34" charset="0"/>
              </a:rPr>
              <a:t>CÁC EM!</a:t>
            </a:r>
          </a:p>
        </p:txBody>
      </p:sp>
      <p:pic>
        <p:nvPicPr>
          <p:cNvPr id="2" name="Picture 1"/>
          <p:cNvPicPr>
            <a:picLocks noChangeAspect="1"/>
          </p:cNvPicPr>
          <p:nvPr/>
        </p:nvPicPr>
        <p:blipFill>
          <a:blip r:embed="rId2"/>
          <a:stretch>
            <a:fillRect/>
          </a:stretch>
        </p:blipFill>
        <p:spPr>
          <a:xfrm>
            <a:off x="9672068" y="6537279"/>
            <a:ext cx="1751108" cy="229097"/>
          </a:xfrm>
          <a:prstGeom prst="rect">
            <a:avLst/>
          </a:prstGeom>
        </p:spPr>
      </p:pic>
    </p:spTree>
    <p:extLst>
      <p:ext uri="{BB962C8B-B14F-4D97-AF65-F5344CB8AC3E}">
        <p14:creationId xmlns:p14="http://schemas.microsoft.com/office/powerpoint/2010/main" val="147728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05E2FA4-701D-4C92-898E-7EE4AF07FEBA}"/>
              </a:ext>
            </a:extLst>
          </p:cNvPr>
          <p:cNvSpPr txBox="1"/>
          <p:nvPr/>
        </p:nvSpPr>
        <p:spPr>
          <a:xfrm>
            <a:off x="951537" y="1217831"/>
            <a:ext cx="10471639" cy="685701"/>
          </a:xfrm>
          <a:prstGeom prst="rect">
            <a:avLst/>
          </a:prstGeom>
          <a:noFill/>
          <a:ln>
            <a:noFill/>
          </a:ln>
        </p:spPr>
        <p:txBody>
          <a:bodyPr wrap="square" rtlCol="0">
            <a:spAutoFit/>
          </a:bodyPr>
          <a:lstStyle/>
          <a:p>
            <a:pPr algn="ctr">
              <a:lnSpc>
                <a:spcPct val="120000"/>
              </a:lnSpc>
            </a:pPr>
            <a:r>
              <a:rPr lang="en-US" sz="3600" b="1">
                <a:ln w="28575">
                  <a:solidFill>
                    <a:schemeClr val="bg1"/>
                  </a:solidFill>
                </a:ln>
                <a:solidFill>
                  <a:srgbClr val="3333CC"/>
                </a:solidFill>
                <a:latin typeface="Tahoma" panose="020B0604030504040204" pitchFamily="34" charset="0"/>
                <a:ea typeface="Tahoma" panose="020B0604030504040204" pitchFamily="34" charset="0"/>
                <a:cs typeface="Tahoma" panose="020B0604030504040204" pitchFamily="34" charset="0"/>
              </a:rPr>
              <a:t>B</a:t>
            </a:r>
            <a:r>
              <a:rPr lang="vi-VN" sz="3600" b="1">
                <a:ln w="28575">
                  <a:solidFill>
                    <a:schemeClr val="bg1"/>
                  </a:solidFill>
                </a:ln>
                <a:solidFill>
                  <a:srgbClr val="3333CC"/>
                </a:solidFill>
                <a:latin typeface="Tahoma" panose="020B0604030504040204" pitchFamily="34" charset="0"/>
                <a:ea typeface="Tahoma" panose="020B0604030504040204" pitchFamily="34" charset="0"/>
                <a:cs typeface="Tahoma" panose="020B0604030504040204" pitchFamily="34" charset="0"/>
              </a:rPr>
              <a:t>ài </a:t>
            </a:r>
            <a:r>
              <a:rPr lang="en-US" sz="3600" b="1">
                <a:ln w="28575">
                  <a:solidFill>
                    <a:schemeClr val="bg1"/>
                  </a:solidFill>
                </a:ln>
                <a:solidFill>
                  <a:srgbClr val="3333CC"/>
                </a:solidFill>
                <a:latin typeface="Tahoma" panose="020B0604030504040204" pitchFamily="34" charset="0"/>
                <a:ea typeface="Tahoma" panose="020B0604030504040204" pitchFamily="34" charset="0"/>
                <a:cs typeface="Tahoma" panose="020B0604030504040204" pitchFamily="34" charset="0"/>
              </a:rPr>
              <a:t>13: Thực hành sử dụng bàn phím</a:t>
            </a:r>
            <a:endParaRPr lang="vi-VN" sz="3600" b="1" dirty="0">
              <a:ln w="28575">
                <a:solidFill>
                  <a:schemeClr val="bg1"/>
                </a:solidFill>
              </a:ln>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7" name="Picture 6"/>
          <p:cNvPicPr>
            <a:picLocks noChangeAspect="1"/>
          </p:cNvPicPr>
          <p:nvPr/>
        </p:nvPicPr>
        <p:blipFill>
          <a:blip r:embed="rId2"/>
          <a:stretch>
            <a:fillRect/>
          </a:stretch>
        </p:blipFill>
        <p:spPr>
          <a:xfrm>
            <a:off x="9672068" y="6537279"/>
            <a:ext cx="1751108" cy="229097"/>
          </a:xfrm>
          <a:prstGeom prst="rect">
            <a:avLst/>
          </a:prstGeom>
        </p:spPr>
      </p:pic>
      <p:sp>
        <p:nvSpPr>
          <p:cNvPr id="2" name="TextBox 1"/>
          <p:cNvSpPr txBox="1"/>
          <p:nvPr/>
        </p:nvSpPr>
        <p:spPr>
          <a:xfrm>
            <a:off x="1727952" y="571500"/>
            <a:ext cx="8703856" cy="646331"/>
          </a:xfrm>
          <a:prstGeom prst="rect">
            <a:avLst/>
          </a:prstGeom>
          <a:noFill/>
        </p:spPr>
        <p:txBody>
          <a:bodyPr wrap="square" rtlCol="0">
            <a:spAutoFit/>
          </a:bodyPr>
          <a:lstStyle/>
          <a:p>
            <a:pPr algn="ctr"/>
            <a:r>
              <a:rPr lang="en-US" sz="3600" b="1">
                <a:latin typeface="HP001 4 hàng" panose="020B0603050302020204" pitchFamily="34" charset="0"/>
              </a:rPr>
              <a:t>Thứ năm ngày 24 tháng 11 năm 2022</a:t>
            </a:r>
          </a:p>
        </p:txBody>
      </p:sp>
      <p:sp>
        <p:nvSpPr>
          <p:cNvPr id="5" name="Title 1"/>
          <p:cNvSpPr>
            <a:spLocks noGrp="1"/>
          </p:cNvSpPr>
          <p:nvPr>
            <p:ph type="title"/>
          </p:nvPr>
        </p:nvSpPr>
        <p:spPr>
          <a:xfrm>
            <a:off x="1392115" y="3442433"/>
            <a:ext cx="10515600" cy="1325563"/>
          </a:xfrm>
        </p:spPr>
        <p:txBody>
          <a:bodyPr>
            <a:normAutofit fontScale="90000"/>
          </a:bodyPr>
          <a:lstStyle/>
          <a:p>
            <a:r>
              <a:rPr lang="en-US"/>
              <a:t>Phím enter: Xuống dòng</a:t>
            </a:r>
            <a:br>
              <a:rPr lang="en-US"/>
            </a:br>
            <a:r>
              <a:rPr lang="en-US"/>
              <a:t>Phím Delete: Xóa kí tự bên phải</a:t>
            </a:r>
            <a:br>
              <a:rPr lang="en-US"/>
            </a:br>
            <a:r>
              <a:rPr lang="en-US"/>
              <a:t>Phím Backspace: Xóa kí tự bên trái</a:t>
            </a:r>
            <a:br>
              <a:rPr lang="en-US"/>
            </a:br>
            <a:r>
              <a:rPr lang="en-US"/>
              <a:t>Phím Shift: Gõ chữ hoa</a:t>
            </a:r>
            <a:br>
              <a:rPr lang="en-US"/>
            </a:br>
            <a:endParaRPr lang="en-US"/>
          </a:p>
        </p:txBody>
      </p:sp>
    </p:spTree>
    <p:extLst>
      <p:ext uri="{BB962C8B-B14F-4D97-AF65-F5344CB8AC3E}">
        <p14:creationId xmlns:p14="http://schemas.microsoft.com/office/powerpoint/2010/main" val="290943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45121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208" y="373381"/>
            <a:ext cx="10515600" cy="4351338"/>
          </a:xfrm>
        </p:spPr>
        <p:txBody>
          <a:bodyPr>
            <a:noAutofit/>
          </a:bodyPr>
          <a:lstStyle/>
          <a:p>
            <a:pPr algn="just"/>
            <a:r>
              <a:rPr lang="vi-VN" sz="2400">
                <a:latin typeface="+mj-lt"/>
              </a:rPr>
              <a:t>Ngày xưa có một ông vua sai một viên quan đi dò la khắp nước tìm người tài giỏi. Viên quan ấy đã đi nhiều nơi, đến đâu ông cũng ra những câu đố oái oăm để hỏi mọi người, nhưng tuy mất nhiều công mà chưa thấy có người nào thật lỗi lạc.</a:t>
            </a:r>
            <a:br>
              <a:rPr lang="vi-VN" sz="2400">
                <a:latin typeface="+mj-lt"/>
              </a:rPr>
            </a:br>
            <a:r>
              <a:rPr lang="vi-VN" sz="2400">
                <a:latin typeface="+mj-lt"/>
              </a:rPr>
              <a:t>Một hôm, viên quan đi qua một cánh đồng làng kia, chợt thấy bên vệ đường có hai cha con nhà nọ đang làm ruộng: cha đánh trâu cày, con đập đất. Ông bèn dừng ngựa lại hỏi:</a:t>
            </a:r>
            <a:br>
              <a:rPr lang="vi-VN" sz="2400">
                <a:latin typeface="+mj-lt"/>
              </a:rPr>
            </a:br>
            <a:r>
              <a:rPr lang="vi-VN" sz="2400">
                <a:latin typeface="+mj-lt"/>
              </a:rPr>
              <a:t>– Này, lão kia! Trâu của lão cày một ngày được mấy đường?</a:t>
            </a:r>
            <a:br>
              <a:rPr lang="vi-VN" sz="2400">
                <a:latin typeface="+mj-lt"/>
              </a:rPr>
            </a:br>
            <a:r>
              <a:rPr lang="vi-VN" sz="2400">
                <a:latin typeface="+mj-lt"/>
              </a:rPr>
              <a:t>Người cha đứng ngẩn người ra chưa biết trả lời thế nào thì đứa con chừng bảy, tám tuổi nhanh miệng hỏi vặn lại quan rằng:</a:t>
            </a:r>
            <a:br>
              <a:rPr lang="vi-VN" sz="2400">
                <a:latin typeface="+mj-lt"/>
              </a:rPr>
            </a:br>
            <a:r>
              <a:rPr lang="vi-VN" sz="2400">
                <a:latin typeface="+mj-lt"/>
              </a:rPr>
              <a:t>– Thế xin hỏi ông câu này đã. Nếu ông trả lời được ngựa của ông đi một ngày được mấy bước tôi sẽ cho ông biết trâu của cha tôi cày một ngày được mấy đường.</a:t>
            </a:r>
            <a:br>
              <a:rPr lang="vi-VN" sz="2400">
                <a:latin typeface="+mj-lt"/>
              </a:rPr>
            </a:br>
            <a:r>
              <a:rPr lang="vi-VN" sz="2400">
                <a:latin typeface="+mj-lt"/>
              </a:rPr>
              <a:t>Viên quan nghe nó hỏi lại như thế thì há hốc mồm sửng sốt, không biết đáp sao cho ổn. Ông thầm nghĩ, nhất định nhân tài ở đây rồi, chả phải tìm đâu mất công, bèn hỏi tên họ làng xã quê quán của hai cha con rồi phi ngựa một mạch về tâu vua.</a:t>
            </a:r>
            <a:br>
              <a:rPr lang="vi-VN" sz="2400">
                <a:latin typeface="+mj-lt"/>
              </a:rPr>
            </a:br>
            <a:r>
              <a:rPr lang="vi-VN" sz="2400">
                <a:latin typeface="+mj-lt"/>
              </a:rPr>
              <a:t>Nghe nói, vua lấy làm mừng lắm. Nhưng, để biết đích xác hơn nữa, vua sai thử lại. Vua sai ban cho làng ấy ba thúng gạo nếp với ba con trâu đực, ra lệnh phải nuôi làm sao cho ba con trâu ấy đẻ thành chín con, hẹn năm sau phải đem nộp đủ, nếu không thì cả làng phải tội.</a:t>
            </a:r>
            <a:endParaRPr lang="en-US" sz="2400">
              <a:latin typeface="+mj-lt"/>
            </a:endParaRPr>
          </a:p>
        </p:txBody>
      </p:sp>
    </p:spTree>
    <p:extLst>
      <p:ext uri="{BB962C8B-B14F-4D97-AF65-F5344CB8AC3E}">
        <p14:creationId xmlns:p14="http://schemas.microsoft.com/office/powerpoint/2010/main" val="226054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0862" y="279879"/>
            <a:ext cx="5411145" cy="6024205"/>
          </a:xfrm>
        </p:spPr>
        <p:txBody>
          <a:bodyPr>
            <a:noAutofit/>
          </a:bodyPr>
          <a:lstStyle/>
          <a:p>
            <a:pPr marL="0" indent="0">
              <a:buNone/>
            </a:pPr>
            <a:r>
              <a:rPr lang="vi-VN" sz="3200">
                <a:latin typeface="+mj-lt"/>
              </a:rPr>
              <a:t>Hai bàn tay em</a:t>
            </a:r>
            <a:br>
              <a:rPr lang="vi-VN" sz="3200">
                <a:latin typeface="+mj-lt"/>
              </a:rPr>
            </a:br>
            <a:r>
              <a:rPr lang="vi-VN" sz="3200">
                <a:latin typeface="+mj-lt"/>
              </a:rPr>
              <a:t>Như hoa đầu cành</a:t>
            </a:r>
            <a:br>
              <a:rPr lang="vi-VN" sz="3200">
                <a:latin typeface="+mj-lt"/>
              </a:rPr>
            </a:br>
            <a:r>
              <a:rPr lang="vi-VN" sz="3200">
                <a:latin typeface="+mj-lt"/>
              </a:rPr>
              <a:t>Hoa hồng hồng nụ</a:t>
            </a:r>
            <a:br>
              <a:rPr lang="vi-VN" sz="3200">
                <a:latin typeface="+mj-lt"/>
              </a:rPr>
            </a:br>
            <a:r>
              <a:rPr lang="vi-VN" sz="3200">
                <a:latin typeface="+mj-lt"/>
              </a:rPr>
              <a:t>Cánh tròn ngón xinh.</a:t>
            </a:r>
          </a:p>
          <a:p>
            <a:pPr marL="0" indent="0">
              <a:buNone/>
            </a:pPr>
            <a:r>
              <a:rPr lang="vi-VN" sz="3200">
                <a:latin typeface="+mj-lt"/>
              </a:rPr>
              <a:t>Đêm em nằm ngủ</a:t>
            </a:r>
            <a:br>
              <a:rPr lang="vi-VN" sz="3200">
                <a:latin typeface="+mj-lt"/>
              </a:rPr>
            </a:br>
            <a:r>
              <a:rPr lang="vi-VN" sz="3200">
                <a:latin typeface="+mj-lt"/>
              </a:rPr>
              <a:t>Hai hoa ngủ cùng</a:t>
            </a:r>
            <a:br>
              <a:rPr lang="vi-VN" sz="3200">
                <a:latin typeface="+mj-lt"/>
              </a:rPr>
            </a:br>
            <a:r>
              <a:rPr lang="vi-VN" sz="3200">
                <a:latin typeface="+mj-lt"/>
              </a:rPr>
              <a:t>Hoa thì bên má</a:t>
            </a:r>
            <a:br>
              <a:rPr lang="vi-VN" sz="3200">
                <a:latin typeface="+mj-lt"/>
              </a:rPr>
            </a:br>
            <a:r>
              <a:rPr lang="vi-VN" sz="3200">
                <a:latin typeface="+mj-lt"/>
              </a:rPr>
              <a:t>Hoa ấp cạnh lòng.</a:t>
            </a:r>
            <a:endParaRPr lang="en-US" sz="3200">
              <a:latin typeface="+mj-lt"/>
            </a:endParaRPr>
          </a:p>
          <a:p>
            <a:pPr marL="0" indent="0">
              <a:buNone/>
            </a:pPr>
            <a:r>
              <a:rPr lang="en-US" sz="3200">
                <a:latin typeface="Times New Roman" panose="02020603050405020304" pitchFamily="18" charset="0"/>
                <a:cs typeface="Times New Roman" panose="02020603050405020304" pitchFamily="18" charset="0"/>
              </a:rPr>
              <a:t>Tay em đánh răng</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Răng trắng hoa nhài</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Tay em chải tóc</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Tóc ngời ánh mai.</a:t>
            </a:r>
          </a:p>
          <a:p>
            <a:endParaRPr lang="vi-VN" sz="3200">
              <a:latin typeface="Times New Roman" panose="02020603050405020304" pitchFamily="18" charset="0"/>
              <a:cs typeface="Times New Roman" panose="02020603050405020304" pitchFamily="18" charset="0"/>
            </a:endParaRPr>
          </a:p>
          <a:p>
            <a:endParaRPr lang="en-US" sz="3200">
              <a:latin typeface="+mj-lt"/>
            </a:endParaRPr>
          </a:p>
        </p:txBody>
      </p:sp>
      <p:sp>
        <p:nvSpPr>
          <p:cNvPr id="4" name="TextBox 3"/>
          <p:cNvSpPr txBox="1"/>
          <p:nvPr/>
        </p:nvSpPr>
        <p:spPr>
          <a:xfrm>
            <a:off x="6392008" y="931985"/>
            <a:ext cx="3719146" cy="1248507"/>
          </a:xfrm>
          <a:prstGeom prst="rect">
            <a:avLst/>
          </a:prstGeom>
          <a:noFill/>
        </p:spPr>
        <p:txBody>
          <a:bodyPr wrap="square" rtlCol="0">
            <a:spAutoFit/>
          </a:bodyPr>
          <a:lstStyle/>
          <a:p>
            <a:endParaRPr lang="en-US"/>
          </a:p>
        </p:txBody>
      </p:sp>
      <p:sp>
        <p:nvSpPr>
          <p:cNvPr id="5" name="TextBox 4"/>
          <p:cNvSpPr txBox="1"/>
          <p:nvPr/>
        </p:nvSpPr>
        <p:spPr>
          <a:xfrm>
            <a:off x="6392007" y="279880"/>
            <a:ext cx="5143500" cy="4524315"/>
          </a:xfrm>
          <a:prstGeom prst="rect">
            <a:avLst/>
          </a:prstGeom>
          <a:noFill/>
        </p:spPr>
        <p:txBody>
          <a:bodyPr wrap="square" rtlCol="0">
            <a:spAutoFit/>
          </a:bodyPr>
          <a:lstStyle/>
          <a:p>
            <a:r>
              <a:rPr lang="en-US" sz="3200">
                <a:latin typeface="Times New Roman" panose="02020603050405020304" pitchFamily="18" charset="0"/>
                <a:cs typeface="Times New Roman" panose="02020603050405020304" pitchFamily="18" charset="0"/>
              </a:rPr>
              <a:t>Giờ em ngồi học</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Bàn tay siêng năng</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Nở hoa trên giấy</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Từng hàng giăng giăng.</a:t>
            </a:r>
          </a:p>
          <a:p>
            <a:r>
              <a:rPr lang="en-US" sz="3200">
                <a:latin typeface="Times New Roman" panose="02020603050405020304" pitchFamily="18" charset="0"/>
                <a:cs typeface="Times New Roman" panose="02020603050405020304" pitchFamily="18" charset="0"/>
              </a:rPr>
              <a:t>Có khi một mình</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Nhìn tay thủ thỉ:</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 Em yêu em quý</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Hai bàn tay em.</a:t>
            </a:r>
          </a:p>
          <a:p>
            <a:endParaRPr lang="en-US" sz="3200">
              <a:latin typeface="Times New Roman" panose="02020603050405020304" pitchFamily="18" charset="0"/>
              <a:cs typeface="Times New Roman" panose="02020603050405020304" pitchFamily="18" charset="0"/>
            </a:endParaRPr>
          </a:p>
        </p:txBody>
      </p:sp>
      <p:sp>
        <p:nvSpPr>
          <p:cNvPr id="2" name="TextBox 1"/>
          <p:cNvSpPr txBox="1"/>
          <p:nvPr/>
        </p:nvSpPr>
        <p:spPr>
          <a:xfrm>
            <a:off x="531935" y="5878971"/>
            <a:ext cx="11961934"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LIỆT KÊ NHIỆM VỤ CỦA CÁC NGÓN TAY KHI GÕ 10 NGÓN</a:t>
            </a:r>
          </a:p>
        </p:txBody>
      </p:sp>
    </p:spTree>
    <p:extLst>
      <p:ext uri="{BB962C8B-B14F-4D97-AF65-F5344CB8AC3E}">
        <p14:creationId xmlns:p14="http://schemas.microsoft.com/office/powerpoint/2010/main" val="1656281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217127" y="295836"/>
            <a:ext cx="3420802" cy="644884"/>
          </a:xfrm>
          <a:prstGeom prst="rect">
            <a:avLst/>
          </a:prstGeom>
        </p:spPr>
      </p:pic>
      <p:sp>
        <p:nvSpPr>
          <p:cNvPr id="3" name="TextBox 2"/>
          <p:cNvSpPr txBox="1"/>
          <p:nvPr/>
        </p:nvSpPr>
        <p:spPr>
          <a:xfrm>
            <a:off x="954866" y="1195233"/>
            <a:ext cx="9614523" cy="1598643"/>
          </a:xfrm>
          <a:prstGeom prst="rect">
            <a:avLst/>
          </a:prstGeom>
          <a:noFill/>
        </p:spPr>
        <p:txBody>
          <a:bodyPr wrap="square" rtlCol="0">
            <a:spAutoFit/>
          </a:bodyPr>
          <a:lstStyle/>
          <a:p>
            <a:pPr marL="285750" indent="-285750">
              <a:lnSpc>
                <a:spcPct val="130000"/>
              </a:lnSpc>
              <a:buClr>
                <a:srgbClr val="FF0000"/>
              </a:buClr>
              <a:buFont typeface="Wingdings" panose="05000000000000000000" pitchFamily="2" charset="2"/>
              <a:buChar char="v"/>
            </a:pPr>
            <a:r>
              <a:rPr lang="en-US" sz="2600" dirty="0">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Em</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hãy</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thực</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hiện</a:t>
            </a:r>
            <a:r>
              <a:rPr lang="en-US" sz="2600" dirty="0">
                <a:solidFill>
                  <a:srgbClr val="3333CC"/>
                </a:solidFill>
                <a:latin typeface="Arial" panose="020B0604020202020204" pitchFamily="34" charset="0"/>
                <a:cs typeface="Arial" panose="020B0604020202020204" pitchFamily="34" charset="0"/>
              </a:rPr>
              <a:t>:</a:t>
            </a:r>
          </a:p>
          <a:p>
            <a:pPr>
              <a:lnSpc>
                <a:spcPct val="130000"/>
              </a:lnSpc>
              <a:buClr>
                <a:srgbClr val="FF0000"/>
              </a:buClr>
            </a:pPr>
            <a:r>
              <a:rPr lang="en-US" sz="2600" dirty="0">
                <a:solidFill>
                  <a:srgbClr val="3333CC"/>
                </a:solidFill>
                <a:latin typeface="Arial" panose="020B0604020202020204" pitchFamily="34" charset="0"/>
                <a:cs typeface="Arial" panose="020B0604020202020204" pitchFamily="34" charset="0"/>
              </a:rPr>
              <a:t>	- </a:t>
            </a:r>
            <a:r>
              <a:rPr lang="en-US" sz="2600" dirty="0" err="1">
                <a:solidFill>
                  <a:srgbClr val="3333CC"/>
                </a:solidFill>
                <a:latin typeface="Arial" panose="020B0604020202020204" pitchFamily="34" charset="0"/>
                <a:cs typeface="Arial" panose="020B0604020202020204" pitchFamily="34" charset="0"/>
              </a:rPr>
              <a:t>Kích</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hoạt</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phần</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mềm</a:t>
            </a:r>
            <a:r>
              <a:rPr lang="en-US" sz="2600" dirty="0">
                <a:solidFill>
                  <a:srgbClr val="3333CC"/>
                </a:solidFill>
                <a:latin typeface="Arial" panose="020B0604020202020204" pitchFamily="34" charset="0"/>
                <a:cs typeface="Arial" panose="020B0604020202020204" pitchFamily="34" charset="0"/>
              </a:rPr>
              <a:t> </a:t>
            </a:r>
            <a:r>
              <a:rPr lang="en-US" sz="2600" dirty="0">
                <a:solidFill>
                  <a:srgbClr val="FF0000"/>
                </a:solidFill>
                <a:latin typeface="Arial" panose="020B0604020202020204" pitchFamily="34" charset="0"/>
                <a:cs typeface="Arial" panose="020B0604020202020204" pitchFamily="34" charset="0"/>
              </a:rPr>
              <a:t>Notepad</a:t>
            </a:r>
          </a:p>
          <a:p>
            <a:pPr>
              <a:lnSpc>
                <a:spcPct val="130000"/>
              </a:lnSpc>
              <a:buClr>
                <a:srgbClr val="FF0000"/>
              </a:buClr>
            </a:pPr>
            <a:r>
              <a:rPr lang="en-US" sz="2600" dirty="0">
                <a:solidFill>
                  <a:srgbClr val="FF0000"/>
                </a:solidFill>
                <a:latin typeface="Arial" panose="020B0604020202020204" pitchFamily="34" charset="0"/>
                <a:cs typeface="Arial" panose="020B0604020202020204" pitchFamily="34" charset="0"/>
              </a:rPr>
              <a:t>	</a:t>
            </a:r>
            <a:r>
              <a:rPr lang="en-US" sz="2600" dirty="0">
                <a:solidFill>
                  <a:srgbClr val="3333CC"/>
                </a:solidFill>
                <a:latin typeface="Arial" panose="020B0604020202020204" pitchFamily="34" charset="0"/>
                <a:cs typeface="Arial" panose="020B0604020202020204" pitchFamily="34" charset="0"/>
              </a:rPr>
              <a:t>- N</a:t>
            </a:r>
            <a:r>
              <a:rPr lang="vi-VN" sz="2600" dirty="0">
                <a:solidFill>
                  <a:srgbClr val="3333CC"/>
                </a:solidFill>
                <a:latin typeface="Arial" panose="020B0604020202020204" pitchFamily="34" charset="0"/>
                <a:cs typeface="Arial" panose="020B0604020202020204" pitchFamily="34" charset="0"/>
              </a:rPr>
              <a:t>hập hai dòng văn bản về thông tin như hình 13.2.</a:t>
            </a:r>
            <a:endParaRPr lang="en-US" sz="2600" dirty="0">
              <a:solidFill>
                <a:srgbClr val="3333CC"/>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6709734" y="1383415"/>
            <a:ext cx="875644" cy="769147"/>
          </a:xfrm>
          <a:prstGeom prst="rect">
            <a:avLst/>
          </a:prstGeom>
        </p:spPr>
      </p:pic>
      <p:pic>
        <p:nvPicPr>
          <p:cNvPr id="4" name="Picture 3"/>
          <p:cNvPicPr>
            <a:picLocks noChangeAspect="1"/>
          </p:cNvPicPr>
          <p:nvPr/>
        </p:nvPicPr>
        <p:blipFill>
          <a:blip r:embed="rId4"/>
          <a:stretch>
            <a:fillRect/>
          </a:stretch>
        </p:blipFill>
        <p:spPr>
          <a:xfrm>
            <a:off x="1699798" y="2811881"/>
            <a:ext cx="8472706" cy="3589581"/>
          </a:xfrm>
          <a:prstGeom prst="rect">
            <a:avLst/>
          </a:prstGeom>
        </p:spPr>
      </p:pic>
    </p:spTree>
    <p:extLst>
      <p:ext uri="{BB962C8B-B14F-4D97-AF65-F5344CB8AC3E}">
        <p14:creationId xmlns:p14="http://schemas.microsoft.com/office/powerpoint/2010/main" val="177205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217127" y="295836"/>
            <a:ext cx="3420802" cy="644884"/>
          </a:xfrm>
          <a:prstGeom prst="rect">
            <a:avLst/>
          </a:prstGeom>
        </p:spPr>
      </p:pic>
      <p:sp>
        <p:nvSpPr>
          <p:cNvPr id="15" name="Cloud 14"/>
          <p:cNvSpPr/>
          <p:nvPr/>
        </p:nvSpPr>
        <p:spPr>
          <a:xfrm>
            <a:off x="1099807" y="1750155"/>
            <a:ext cx="9637466" cy="3630708"/>
          </a:xfrm>
          <a:prstGeom prst="cloud">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en-US" sz="3200" dirty="0" err="1">
                <a:solidFill>
                  <a:srgbClr val="3333CC"/>
                </a:solidFill>
                <a:latin typeface="Arial" panose="020B0604020202020204" pitchFamily="34" charset="0"/>
                <a:cs typeface="Arial" panose="020B0604020202020204" pitchFamily="34" charset="0"/>
              </a:rPr>
              <a:t>Em</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hãy</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cho</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biết</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sự</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khác</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nhau</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của</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việc</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xoá</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khi</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gõ</a:t>
            </a:r>
            <a:r>
              <a:rPr lang="en-US" sz="3200" dirty="0">
                <a:solidFill>
                  <a:srgbClr val="3333CC"/>
                </a:solidFill>
                <a:latin typeface="Arial" panose="020B0604020202020204" pitchFamily="34" charset="0"/>
                <a:cs typeface="Arial" panose="020B0604020202020204" pitchFamily="34" charset="0"/>
              </a:rPr>
              <a:t> </a:t>
            </a:r>
            <a:r>
              <a:rPr lang="en-US" sz="3200" dirty="0" err="1">
                <a:solidFill>
                  <a:srgbClr val="3333CC"/>
                </a:solidFill>
                <a:latin typeface="Arial" panose="020B0604020202020204" pitchFamily="34" charset="0"/>
                <a:cs typeface="Arial" panose="020B0604020202020204" pitchFamily="34" charset="0"/>
              </a:rPr>
              <a:t>phím</a:t>
            </a:r>
            <a:r>
              <a:rPr lang="en-US" sz="3200" dirty="0">
                <a:solidFill>
                  <a:srgbClr val="3333CC"/>
                </a:solidFill>
                <a:latin typeface="Arial" panose="020B0604020202020204" pitchFamily="34" charset="0"/>
                <a:cs typeface="Arial" panose="020B0604020202020204" pitchFamily="34" charset="0"/>
              </a:rPr>
              <a:t>: </a:t>
            </a:r>
            <a:r>
              <a:rPr lang="en-US" sz="3200" dirty="0">
                <a:solidFill>
                  <a:srgbClr val="FF0000"/>
                </a:solidFill>
                <a:latin typeface="Arial" panose="020B0604020202020204" pitchFamily="34" charset="0"/>
                <a:cs typeface="Arial" panose="020B0604020202020204" pitchFamily="34" charset="0"/>
              </a:rPr>
              <a:t>Delete </a:t>
            </a:r>
            <a:r>
              <a:rPr lang="en-US" sz="3200" dirty="0" err="1">
                <a:solidFill>
                  <a:srgbClr val="3333CC"/>
                </a:solidFill>
                <a:latin typeface="Arial" panose="020B0604020202020204" pitchFamily="34" charset="0"/>
                <a:cs typeface="Arial" panose="020B0604020202020204" pitchFamily="34" charset="0"/>
              </a:rPr>
              <a:t>và</a:t>
            </a:r>
            <a:r>
              <a:rPr lang="en-US" sz="3200" dirty="0">
                <a:solidFill>
                  <a:srgbClr val="FF0000"/>
                </a:solidFill>
                <a:latin typeface="Arial" panose="020B0604020202020204" pitchFamily="34" charset="0"/>
                <a:cs typeface="Arial" panose="020B0604020202020204" pitchFamily="34" charset="0"/>
              </a:rPr>
              <a:t> Backspace</a:t>
            </a:r>
            <a:r>
              <a:rPr lang="en-US" sz="3200" dirty="0">
                <a:solidFill>
                  <a:srgbClr val="3333CC"/>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6549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307515" y="319711"/>
            <a:ext cx="3640665" cy="767548"/>
          </a:xfrm>
          <a:prstGeom prst="rect">
            <a:avLst/>
          </a:prstGeom>
        </p:spPr>
      </p:pic>
      <p:sp>
        <p:nvSpPr>
          <p:cNvPr id="9" name="Rectangle 8"/>
          <p:cNvSpPr/>
          <p:nvPr/>
        </p:nvSpPr>
        <p:spPr>
          <a:xfrm>
            <a:off x="1089429" y="1363973"/>
            <a:ext cx="5477626" cy="1092607"/>
          </a:xfrm>
          <a:prstGeom prst="rect">
            <a:avLst/>
          </a:prstGeom>
        </p:spPr>
        <p:txBody>
          <a:bodyPr wrap="square">
            <a:spAutoFit/>
          </a:bodyPr>
          <a:lstStyle/>
          <a:p>
            <a:pPr marL="342900" indent="-342900" algn="just">
              <a:lnSpc>
                <a:spcPct val="120000"/>
              </a:lnSpc>
              <a:buFont typeface="Wingdings" panose="05000000000000000000" pitchFamily="2" charset="2"/>
              <a:buChar char="v"/>
            </a:pPr>
            <a:endParaRPr lang="en-US" sz="2600" b="1" dirty="0">
              <a:solidFill>
                <a:srgbClr val="FF0000"/>
              </a:solidFill>
              <a:latin typeface="Arial" panose="020B0604020202020204" pitchFamily="34" charset="0"/>
              <a:cs typeface="Arial" panose="020B0604020202020204" pitchFamily="34" charset="0"/>
            </a:endParaRPr>
          </a:p>
        </p:txBody>
      </p:sp>
      <p:sp>
        <p:nvSpPr>
          <p:cNvPr id="6" name="Rectangle 5"/>
          <p:cNvSpPr/>
          <p:nvPr/>
        </p:nvSpPr>
        <p:spPr>
          <a:xfrm>
            <a:off x="1120806" y="1328115"/>
            <a:ext cx="9048430" cy="652486"/>
          </a:xfrm>
          <a:prstGeom prst="rect">
            <a:avLst/>
          </a:prstGeom>
        </p:spPr>
        <p:txBody>
          <a:bodyPr wrap="square">
            <a:spAutoFit/>
          </a:bodyPr>
          <a:lstStyle/>
          <a:p>
            <a:pPr marL="285750" indent="-285750">
              <a:lnSpc>
                <a:spcPct val="130000"/>
              </a:lnSpc>
              <a:buClr>
                <a:srgbClr val="FF0000"/>
              </a:buClr>
              <a:buFont typeface="Wingdings" panose="05000000000000000000" pitchFamily="2" charset="2"/>
              <a:buChar char="v"/>
            </a:pPr>
            <a:r>
              <a:rPr lang="en-US" sz="2800" dirty="0">
                <a:solidFill>
                  <a:srgbClr val="3333CC"/>
                </a:solidFill>
                <a:latin typeface="Arial" panose="020B0604020202020204" pitchFamily="34" charset="0"/>
                <a:cs typeface="Arial" panose="020B0604020202020204" pitchFamily="34" charset="0"/>
              </a:rPr>
              <a:t> </a:t>
            </a:r>
            <a:r>
              <a:rPr lang="vi-VN" sz="2800" dirty="0">
                <a:solidFill>
                  <a:srgbClr val="3333CC"/>
                </a:solidFill>
                <a:latin typeface="Arial" panose="020B0604020202020204" pitchFamily="34" charset="0"/>
                <a:cs typeface="Arial" panose="020B0604020202020204" pitchFamily="34" charset="0"/>
              </a:rPr>
              <a:t>Em hãy gõ tiếp hai dòng thể hiện như ở hình 13.3.</a:t>
            </a:r>
            <a:endParaRPr lang="en-US" sz="2800" dirty="0">
              <a:solidFill>
                <a:srgbClr val="3333CC"/>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1089429" y="2207602"/>
            <a:ext cx="9862978" cy="4001832"/>
          </a:xfrm>
          <a:prstGeom prst="rect">
            <a:avLst/>
          </a:prstGeom>
        </p:spPr>
      </p:pic>
    </p:spTree>
    <p:extLst>
      <p:ext uri="{BB962C8B-B14F-4D97-AF65-F5344CB8AC3E}">
        <p14:creationId xmlns:p14="http://schemas.microsoft.com/office/powerpoint/2010/main" val="98561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298651" y="293788"/>
            <a:ext cx="3657995" cy="761201"/>
          </a:xfrm>
          <a:prstGeom prst="rect">
            <a:avLst/>
          </a:prstGeom>
        </p:spPr>
      </p:pic>
      <p:sp>
        <p:nvSpPr>
          <p:cNvPr id="7" name="TextBox 6"/>
          <p:cNvSpPr txBox="1"/>
          <p:nvPr/>
        </p:nvSpPr>
        <p:spPr>
          <a:xfrm>
            <a:off x="844026" y="1319928"/>
            <a:ext cx="10114916" cy="1652760"/>
          </a:xfrm>
          <a:prstGeom prst="rect">
            <a:avLst/>
          </a:prstGeom>
          <a:noFill/>
        </p:spPr>
        <p:txBody>
          <a:bodyPr wrap="square" rtlCol="0">
            <a:spAutoFit/>
          </a:bodyPr>
          <a:lstStyle/>
          <a:p>
            <a:pPr marL="285750" indent="-285750">
              <a:lnSpc>
                <a:spcPct val="130000"/>
              </a:lnSpc>
              <a:buClr>
                <a:srgbClr val="FF0000"/>
              </a:buClr>
              <a:buFont typeface="Wingdings" panose="05000000000000000000" pitchFamily="2" charset="2"/>
              <a:buChar char="v"/>
            </a:pPr>
            <a:r>
              <a:rPr lang="en-US" sz="2600" dirty="0">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Em</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hãy</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thực</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hiện</a:t>
            </a:r>
            <a:r>
              <a:rPr lang="en-US" sz="2600" dirty="0">
                <a:solidFill>
                  <a:srgbClr val="3333CC"/>
                </a:solidFill>
                <a:latin typeface="Arial" panose="020B0604020202020204" pitchFamily="34" charset="0"/>
                <a:cs typeface="Arial" panose="020B0604020202020204" pitchFamily="34" charset="0"/>
              </a:rPr>
              <a:t>:</a:t>
            </a:r>
          </a:p>
          <a:p>
            <a:pPr>
              <a:lnSpc>
                <a:spcPct val="130000"/>
              </a:lnSpc>
              <a:buClr>
                <a:srgbClr val="FF0000"/>
              </a:buClr>
            </a:pPr>
            <a:r>
              <a:rPr lang="en-US" sz="2600" dirty="0">
                <a:solidFill>
                  <a:srgbClr val="3333CC"/>
                </a:solidFill>
                <a:latin typeface="Arial" panose="020B0604020202020204" pitchFamily="34" charset="0"/>
                <a:cs typeface="Arial" panose="020B0604020202020204" pitchFamily="34" charset="0"/>
              </a:rPr>
              <a:t>	- </a:t>
            </a:r>
            <a:r>
              <a:rPr lang="en-US" sz="2600" dirty="0" err="1">
                <a:solidFill>
                  <a:srgbClr val="3333CC"/>
                </a:solidFill>
                <a:latin typeface="Arial" panose="020B0604020202020204" pitchFamily="34" charset="0"/>
                <a:cs typeface="Arial" panose="020B0604020202020204" pitchFamily="34" charset="0"/>
              </a:rPr>
              <a:t>Trao</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đổi</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với</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bạn</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cách</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gõ</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chữ</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hoa</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Xem</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đọc</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thêm</a:t>
            </a:r>
            <a:r>
              <a:rPr lang="en-US" sz="2600" dirty="0">
                <a:solidFill>
                  <a:srgbClr val="3333CC"/>
                </a:solidFill>
                <a:latin typeface="Arial" panose="020B0604020202020204" pitchFamily="34" charset="0"/>
                <a:cs typeface="Arial" panose="020B0604020202020204" pitchFamily="34" charset="0"/>
              </a:rPr>
              <a:t> </a:t>
            </a:r>
            <a:r>
              <a:rPr lang="en-US" sz="2600" dirty="0" err="1">
                <a:solidFill>
                  <a:srgbClr val="3333CC"/>
                </a:solidFill>
                <a:latin typeface="Arial" panose="020B0604020202020204" pitchFamily="34" charset="0"/>
                <a:cs typeface="Arial" panose="020B0604020202020204" pitchFamily="34" charset="0"/>
              </a:rPr>
              <a:t>trang</a:t>
            </a:r>
            <a:r>
              <a:rPr lang="en-US" sz="2600" dirty="0">
                <a:solidFill>
                  <a:srgbClr val="3333CC"/>
                </a:solidFill>
                <a:latin typeface="Arial" panose="020B0604020202020204" pitchFamily="34" charset="0"/>
                <a:cs typeface="Arial" panose="020B0604020202020204" pitchFamily="34" charset="0"/>
              </a:rPr>
              <a:t> 27)</a:t>
            </a:r>
            <a:endParaRPr lang="en-US" sz="2600" dirty="0">
              <a:solidFill>
                <a:srgbClr val="FF0000"/>
              </a:solidFill>
              <a:latin typeface="Arial" panose="020B0604020202020204" pitchFamily="34" charset="0"/>
              <a:cs typeface="Arial" panose="020B0604020202020204" pitchFamily="34" charset="0"/>
            </a:endParaRPr>
          </a:p>
          <a:p>
            <a:pPr>
              <a:lnSpc>
                <a:spcPct val="130000"/>
              </a:lnSpc>
              <a:buClr>
                <a:srgbClr val="FF0000"/>
              </a:buClr>
            </a:pPr>
            <a:r>
              <a:rPr lang="en-US" sz="2600" dirty="0">
                <a:solidFill>
                  <a:srgbClr val="FF0000"/>
                </a:solidFill>
                <a:latin typeface="Arial" panose="020B0604020202020204" pitchFamily="34" charset="0"/>
                <a:cs typeface="Arial" panose="020B0604020202020204" pitchFamily="34" charset="0"/>
              </a:rPr>
              <a:t>	</a:t>
            </a:r>
            <a:r>
              <a:rPr lang="en-US" sz="2600" dirty="0">
                <a:solidFill>
                  <a:srgbClr val="3333CC"/>
                </a:solidFill>
                <a:latin typeface="Arial" panose="020B0604020202020204" pitchFamily="34" charset="0"/>
                <a:cs typeface="Arial" panose="020B0604020202020204" pitchFamily="34" charset="0"/>
              </a:rPr>
              <a:t>- N</a:t>
            </a:r>
            <a:r>
              <a:rPr lang="vi-VN" sz="2600" dirty="0">
                <a:solidFill>
                  <a:srgbClr val="3333CC"/>
                </a:solidFill>
                <a:latin typeface="Arial" panose="020B0604020202020204" pitchFamily="34" charset="0"/>
                <a:cs typeface="Arial" panose="020B0604020202020204" pitchFamily="34" charset="0"/>
              </a:rPr>
              <a:t>hập đoạn văn bản dưới đây (không cần gõ dấu): </a:t>
            </a:r>
            <a:endParaRPr lang="en-US" sz="2600" dirty="0">
              <a:solidFill>
                <a:srgbClr val="3333CC"/>
              </a:solidFill>
              <a:latin typeface="Arial" panose="020B0604020202020204" pitchFamily="34" charset="0"/>
              <a:cs typeface="Arial" panose="020B0604020202020204" pitchFamily="34" charset="0"/>
            </a:endParaRPr>
          </a:p>
        </p:txBody>
      </p:sp>
      <p:sp>
        <p:nvSpPr>
          <p:cNvPr id="4" name="Rectangle 3"/>
          <p:cNvSpPr/>
          <p:nvPr/>
        </p:nvSpPr>
        <p:spPr>
          <a:xfrm>
            <a:off x="954866" y="3117263"/>
            <a:ext cx="10225752" cy="1316182"/>
          </a:xfrm>
          <a:prstGeom prst="rect">
            <a:avLst/>
          </a:prstGeom>
          <a:noFill/>
          <a:ln w="285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en-US" sz="2600" dirty="0" err="1">
                <a:solidFill>
                  <a:srgbClr val="FF0000"/>
                </a:solidFill>
                <a:latin typeface="Arial" panose="020B0604020202020204" pitchFamily="34" charset="0"/>
                <a:cs typeface="Arial" panose="020B0604020202020204" pitchFamily="34" charset="0"/>
              </a:rPr>
              <a:t>Nháy</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chuột</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là</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nhấn</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nút</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trái</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chuột</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rồi</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thả</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ngón</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tay</a:t>
            </a:r>
            <a:r>
              <a:rPr lang="en-US" sz="2600" dirty="0">
                <a:solidFill>
                  <a:srgbClr val="FF0000"/>
                </a:solidFill>
                <a:latin typeface="Arial" panose="020B0604020202020204" pitchFamily="34" charset="0"/>
                <a:cs typeface="Arial" panose="020B0604020202020204" pitchFamily="34" charset="0"/>
              </a:rPr>
              <a:t>. </a:t>
            </a:r>
          </a:p>
          <a:p>
            <a:pPr>
              <a:lnSpc>
                <a:spcPct val="130000"/>
              </a:lnSpc>
            </a:pPr>
            <a:r>
              <a:rPr lang="en-US" sz="2600" dirty="0" err="1">
                <a:solidFill>
                  <a:srgbClr val="FF0000"/>
                </a:solidFill>
                <a:latin typeface="Arial" panose="020B0604020202020204" pitchFamily="34" charset="0"/>
                <a:cs typeface="Arial" panose="020B0604020202020204" pitchFamily="34" charset="0"/>
              </a:rPr>
              <a:t>Nháy</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đúp</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chuột</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là</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nhấn</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nhanh</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hai</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lần</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nút</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trái</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chuột</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rồi</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thả</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ngón</a:t>
            </a:r>
            <a:r>
              <a:rPr lang="en-US" sz="2600" dirty="0">
                <a:solidFill>
                  <a:srgbClr val="FF0000"/>
                </a:solidFill>
                <a:latin typeface="Arial" panose="020B0604020202020204" pitchFamily="34" charset="0"/>
                <a:cs typeface="Arial" panose="020B0604020202020204" pitchFamily="34" charset="0"/>
              </a:rPr>
              <a:t> </a:t>
            </a:r>
            <a:r>
              <a:rPr lang="en-US" sz="2600" dirty="0" err="1">
                <a:solidFill>
                  <a:srgbClr val="FF0000"/>
                </a:solidFill>
                <a:latin typeface="Arial" panose="020B0604020202020204" pitchFamily="34" charset="0"/>
                <a:cs typeface="Arial" panose="020B0604020202020204" pitchFamily="34" charset="0"/>
              </a:rPr>
              <a:t>tay</a:t>
            </a:r>
            <a:r>
              <a:rPr lang="en-US" sz="2600"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314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1109</TotalTime>
  <Words>220</Words>
  <Application>Microsoft Office PowerPoint</Application>
  <PresentationFormat>Widescreen</PresentationFormat>
  <Paragraphs>25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HP001 4 hàng</vt:lpstr>
      <vt:lpstr>Tahoma</vt:lpstr>
      <vt:lpstr>Times New Roman</vt:lpstr>
      <vt:lpstr>Wingdings</vt:lpstr>
      <vt:lpstr>Office Theme</vt:lpstr>
      <vt:lpstr>PowerPoint Presentation</vt:lpstr>
      <vt:lpstr>Phím enter: Xuống dòng Phím Delete: Xóa kí tự bên phải Phím Backspace: Xóa kí tự bên trái Phím Shift: Gõ chữ hoa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186</cp:revision>
  <dcterms:created xsi:type="dcterms:W3CDTF">2022-01-27T15:18:21Z</dcterms:created>
  <dcterms:modified xsi:type="dcterms:W3CDTF">2022-11-24T07:52:55Z</dcterms:modified>
</cp:coreProperties>
</file>